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rcade Gamer" charset="1" panose="00000000000000000000"/>
      <p:regular r:id="rId16"/>
    </p:embeddedFont>
    <p:embeddedFont>
      <p:font typeface="Disket Mono" charset="1" panose="020B05090500000200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gif" Type="http://schemas.openxmlformats.org/officeDocument/2006/relationships/image"/><Relationship Id="rId22" Target="../media/image21.gif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png" Type="http://schemas.openxmlformats.org/officeDocument/2006/relationships/image"/><Relationship Id="rId11" Target="../media/image62.svg" Type="http://schemas.openxmlformats.org/officeDocument/2006/relationships/image"/><Relationship Id="rId12" Target="../media/image63.png" Type="http://schemas.openxmlformats.org/officeDocument/2006/relationships/image"/><Relationship Id="rId13" Target="../media/image64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16" Target="../media/image65.png" Type="http://schemas.openxmlformats.org/officeDocument/2006/relationships/image"/><Relationship Id="rId17" Target="../media/image66.svg" Type="http://schemas.openxmlformats.org/officeDocument/2006/relationships/image"/><Relationship Id="rId18" Target="../media/image35.png" Type="http://schemas.openxmlformats.org/officeDocument/2006/relationships/image"/><Relationship Id="rId19" Target="../media/image36.svg" Type="http://schemas.openxmlformats.org/officeDocument/2006/relationships/image"/><Relationship Id="rId2" Target="../media/image22.png" Type="http://schemas.openxmlformats.org/officeDocument/2006/relationships/image"/><Relationship Id="rId20" Target="../media/image67.gif" Type="http://schemas.openxmlformats.org/officeDocument/2006/relationships/image"/><Relationship Id="rId3" Target="../media/image23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../media/image57.png" Type="http://schemas.openxmlformats.org/officeDocument/2006/relationships/image"/><Relationship Id="rId7" Target="../media/image58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gif" Type="http://schemas.openxmlformats.org/officeDocument/2006/relationships/image"/><Relationship Id="rId12" Target="../media/image30.gif" Type="http://schemas.openxmlformats.org/officeDocument/2006/relationships/image"/><Relationship Id="rId13" Target="../media/image31.gif" Type="http://schemas.openxmlformats.org/officeDocument/2006/relationships/image"/><Relationship Id="rId14" Target="../media/image32.gif" Type="http://schemas.openxmlformats.org/officeDocument/2006/relationships/image"/><Relationship Id="rId15" Target="../media/image33.png" Type="http://schemas.openxmlformats.org/officeDocument/2006/relationships/image"/><Relationship Id="rId16" Target="../media/image34.svg" Type="http://schemas.openxmlformats.org/officeDocument/2006/relationships/image"/><Relationship Id="rId17" Target="../media/image35.png" Type="http://schemas.openxmlformats.org/officeDocument/2006/relationships/image"/><Relationship Id="rId18" Target="../media/image36.svg" Type="http://schemas.openxmlformats.org/officeDocument/2006/relationships/image"/><Relationship Id="rId19" Target="../media/image37.png" Type="http://schemas.openxmlformats.org/officeDocument/2006/relationships/image"/><Relationship Id="rId2" Target="../media/image22.png" Type="http://schemas.openxmlformats.org/officeDocument/2006/relationships/image"/><Relationship Id="rId20" Target="../media/image38.svg" Type="http://schemas.openxmlformats.org/officeDocument/2006/relationships/image"/><Relationship Id="rId21" Target="../media/image39.png" Type="http://schemas.openxmlformats.org/officeDocument/2006/relationships/image"/><Relationship Id="rId22" Target="../media/image40.svg" Type="http://schemas.openxmlformats.org/officeDocument/2006/relationships/image"/><Relationship Id="rId23" Target="../media/image41.png" Type="http://schemas.openxmlformats.org/officeDocument/2006/relationships/image"/><Relationship Id="rId24" Target="../media/image42.svg" Type="http://schemas.openxmlformats.org/officeDocument/2006/relationships/image"/><Relationship Id="rId25" Target="slide4.xml" Type="http://schemas.openxmlformats.org/officeDocument/2006/relationships/slide"/><Relationship Id="rId3" Target="../media/image23.svg" Type="http://schemas.openxmlformats.org/officeDocument/2006/relationships/image"/><Relationship Id="rId4" Target="../media/image24.gif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gif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35.png" Type="http://schemas.openxmlformats.org/officeDocument/2006/relationships/image"/><Relationship Id="rId14" Target="../media/image36.svg" Type="http://schemas.openxmlformats.org/officeDocument/2006/relationships/image"/><Relationship Id="rId15" Target="../media/image37.png" Type="http://schemas.openxmlformats.org/officeDocument/2006/relationships/image"/><Relationship Id="rId16" Target="../media/image38.svg" Type="http://schemas.openxmlformats.org/officeDocument/2006/relationships/image"/><Relationship Id="rId17" Target="../media/image39.png" Type="http://schemas.openxmlformats.org/officeDocument/2006/relationships/image"/><Relationship Id="rId18" Target="../media/image40.svg" Type="http://schemas.openxmlformats.org/officeDocument/2006/relationships/image"/><Relationship Id="rId19" Target="../media/image41.png" Type="http://schemas.openxmlformats.org/officeDocument/2006/relationships/image"/><Relationship Id="rId2" Target="../media/image22.png" Type="http://schemas.openxmlformats.org/officeDocument/2006/relationships/image"/><Relationship Id="rId20" Target="../media/image42.svg" Type="http://schemas.openxmlformats.org/officeDocument/2006/relationships/image"/><Relationship Id="rId21" Target="../media/image43.gif" Type="http://schemas.openxmlformats.org/officeDocument/2006/relationships/image"/><Relationship Id="rId22" Target="../media/image44.gif" Type="http://schemas.openxmlformats.org/officeDocument/2006/relationships/image"/><Relationship Id="rId3" Target="../media/image23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18" Target="../media/image41.png" Type="http://schemas.openxmlformats.org/officeDocument/2006/relationships/image"/><Relationship Id="rId19" Target="../media/image42.svg" Type="http://schemas.openxmlformats.org/officeDocument/2006/relationships/image"/><Relationship Id="rId2" Target="../media/image22.png" Type="http://schemas.openxmlformats.org/officeDocument/2006/relationships/image"/><Relationship Id="rId20" Target="slide2.xml" Type="http://schemas.openxmlformats.org/officeDocument/2006/relationships/slide"/><Relationship Id="rId21" Target="../media/image21.gif" Type="http://schemas.openxmlformats.org/officeDocument/2006/relationships/image"/><Relationship Id="rId22" Target="slide4.xml" Type="http://schemas.openxmlformats.org/officeDocument/2006/relationships/slide"/><Relationship Id="rId3" Target="../media/image23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47.jpe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29.gif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18" Target="../media/image41.png" Type="http://schemas.openxmlformats.org/officeDocument/2006/relationships/image"/><Relationship Id="rId19" Target="../media/image42.svg" Type="http://schemas.openxmlformats.org/officeDocument/2006/relationships/image"/><Relationship Id="rId2" Target="../media/image22.png" Type="http://schemas.openxmlformats.org/officeDocument/2006/relationships/image"/><Relationship Id="rId20" Target="slide2.xml" Type="http://schemas.openxmlformats.org/officeDocument/2006/relationships/slide"/><Relationship Id="rId21" Target="../media/image21.gif" Type="http://schemas.openxmlformats.org/officeDocument/2006/relationships/image"/><Relationship Id="rId3" Target="../media/image23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50.jpe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29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18" Target="../media/image41.png" Type="http://schemas.openxmlformats.org/officeDocument/2006/relationships/image"/><Relationship Id="rId19" Target="../media/image42.svg" Type="http://schemas.openxmlformats.org/officeDocument/2006/relationships/image"/><Relationship Id="rId2" Target="../media/image22.png" Type="http://schemas.openxmlformats.org/officeDocument/2006/relationships/image"/><Relationship Id="rId20" Target="slide2.xml" Type="http://schemas.openxmlformats.org/officeDocument/2006/relationships/slide"/><Relationship Id="rId21" Target="../media/image21.gif" Type="http://schemas.openxmlformats.org/officeDocument/2006/relationships/image"/><Relationship Id="rId3" Target="../media/image23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51.jpe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29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18" Target="../media/image41.png" Type="http://schemas.openxmlformats.org/officeDocument/2006/relationships/image"/><Relationship Id="rId19" Target="../media/image42.svg" Type="http://schemas.openxmlformats.org/officeDocument/2006/relationships/image"/><Relationship Id="rId2" Target="../media/image22.png" Type="http://schemas.openxmlformats.org/officeDocument/2006/relationships/image"/><Relationship Id="rId20" Target="slide2.xml" Type="http://schemas.openxmlformats.org/officeDocument/2006/relationships/slide"/><Relationship Id="rId21" Target="../media/image21.gif" Type="http://schemas.openxmlformats.org/officeDocument/2006/relationships/image"/><Relationship Id="rId3" Target="../media/image23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52.jpe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29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18" Target="../media/image41.png" Type="http://schemas.openxmlformats.org/officeDocument/2006/relationships/image"/><Relationship Id="rId19" Target="../media/image42.svg" Type="http://schemas.openxmlformats.org/officeDocument/2006/relationships/image"/><Relationship Id="rId2" Target="../media/image22.png" Type="http://schemas.openxmlformats.org/officeDocument/2006/relationships/image"/><Relationship Id="rId20" Target="slide2.xml" Type="http://schemas.openxmlformats.org/officeDocument/2006/relationships/slide"/><Relationship Id="rId21" Target="../media/image21.gif" Type="http://schemas.openxmlformats.org/officeDocument/2006/relationships/image"/><Relationship Id="rId3" Target="../media/image23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53.jpe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29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34.svg" Type="http://schemas.openxmlformats.org/officeDocument/2006/relationships/image"/><Relationship Id="rId12" Target="../media/image35.png" Type="http://schemas.openxmlformats.org/officeDocument/2006/relationships/image"/><Relationship Id="rId13" Target="../media/image36.svg" Type="http://schemas.openxmlformats.org/officeDocument/2006/relationships/image"/><Relationship Id="rId14" Target="../media/image37.png" Type="http://schemas.openxmlformats.org/officeDocument/2006/relationships/image"/><Relationship Id="rId15" Target="../media/image38.svg" Type="http://schemas.openxmlformats.org/officeDocument/2006/relationships/image"/><Relationship Id="rId16" Target="../media/image39.png" Type="http://schemas.openxmlformats.org/officeDocument/2006/relationships/image"/><Relationship Id="rId17" Target="../media/image40.svg" Type="http://schemas.openxmlformats.org/officeDocument/2006/relationships/image"/><Relationship Id="rId18" Target="../media/image41.png" Type="http://schemas.openxmlformats.org/officeDocument/2006/relationships/image"/><Relationship Id="rId19" Target="../media/image42.svg" Type="http://schemas.openxmlformats.org/officeDocument/2006/relationships/image"/><Relationship Id="rId2" Target="../media/image22.png" Type="http://schemas.openxmlformats.org/officeDocument/2006/relationships/image"/><Relationship Id="rId20" Target="slide2.xml" Type="http://schemas.openxmlformats.org/officeDocument/2006/relationships/slide"/><Relationship Id="rId21" Target="../media/image21.gif" Type="http://schemas.openxmlformats.org/officeDocument/2006/relationships/image"/><Relationship Id="rId3" Target="../media/image23.svg" Type="http://schemas.openxmlformats.org/officeDocument/2006/relationships/image"/><Relationship Id="rId4" Target="../media/image45.png" Type="http://schemas.openxmlformats.org/officeDocument/2006/relationships/image"/><Relationship Id="rId5" Target="../media/image46.svg" Type="http://schemas.openxmlformats.org/officeDocument/2006/relationships/image"/><Relationship Id="rId6" Target="../media/image54.jpe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29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09980" y="1509980"/>
            <a:ext cx="15268040" cy="6685149"/>
            <a:chOff x="0" y="0"/>
            <a:chExt cx="4021212" cy="17606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21212" cy="1760698"/>
            </a:xfrm>
            <a:custGeom>
              <a:avLst/>
              <a:gdLst/>
              <a:ahLst/>
              <a:cxnLst/>
              <a:rect r="r" b="b" t="t" l="l"/>
              <a:pathLst>
                <a:path h="1760698" w="4021212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021212" cy="178927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41087" y="6151992"/>
            <a:ext cx="3370555" cy="3571879"/>
          </a:xfrm>
          <a:custGeom>
            <a:avLst/>
            <a:gdLst/>
            <a:ahLst/>
            <a:cxnLst/>
            <a:rect r="r" b="b" t="t" l="l"/>
            <a:pathLst>
              <a:path h="3571879" w="3370555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2361856" y="6943369"/>
            <a:ext cx="2319862" cy="2761741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true" flipV="false" rot="0">
            <a:off x="6457336" y="8762719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736044" y="6151992"/>
            <a:ext cx="2196534" cy="938519"/>
          </a:xfrm>
          <a:custGeom>
            <a:avLst/>
            <a:gdLst/>
            <a:ahLst/>
            <a:cxnLst/>
            <a:rect r="r" b="b" t="t" l="l"/>
            <a:pathLst>
              <a:path h="938519" w="2196534">
                <a:moveTo>
                  <a:pt x="0" y="0"/>
                </a:moveTo>
                <a:lnTo>
                  <a:pt x="2196533" y="0"/>
                </a:lnTo>
                <a:lnTo>
                  <a:pt x="2196533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5511053" y="682309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PLAYER 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2695009" y="596383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424017" y="670536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0">
            <a:off x="13950410" y="8614008"/>
            <a:ext cx="1855950" cy="1091101"/>
          </a:xfrm>
          <a:custGeom>
            <a:avLst/>
            <a:gdLst/>
            <a:ahLst/>
            <a:cxnLst/>
            <a:rect r="r" b="b" t="t" l="l"/>
            <a:pathLst>
              <a:path h="1091101" w="1855950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75433" y="6228904"/>
            <a:ext cx="2319577" cy="3476205"/>
          </a:xfrm>
          <a:custGeom>
            <a:avLst/>
            <a:gdLst/>
            <a:ahLst/>
            <a:cxnLst/>
            <a:rect r="r" b="b" t="t" l="l"/>
            <a:pathLst>
              <a:path h="3476205" w="2319577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1">
            <a:alphaModFix amt="71000"/>
          </a:blip>
          <a:srcRect l="0" t="0" r="0" b="0"/>
          <a:stretch>
            <a:fillRect/>
          </a:stretch>
        </p:blipFill>
        <p:spPr>
          <a:xfrm flipH="false" flipV="false"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21">
            <a:alphaModFix amt="71000"/>
          </a:blip>
          <a:srcRect l="0" t="0" r="0" b="0"/>
          <a:stretch>
            <a:fillRect/>
          </a:stretch>
        </p:blipFill>
        <p:spPr>
          <a:xfrm flipH="false" flipV="false"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21">
            <a:alphaModFix amt="71000"/>
          </a:blip>
          <a:srcRect l="0" t="0" r="0" b="0"/>
          <a:stretch>
            <a:fillRect/>
          </a:stretch>
        </p:blipFill>
        <p:spPr>
          <a:xfrm flipH="false" flipV="false" rot="0"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1">
            <a:alphaModFix amt="71000"/>
          </a:blip>
          <a:srcRect l="0" t="0" r="0" b="0"/>
          <a:stretch>
            <a:fillRect/>
          </a:stretch>
        </p:blipFill>
        <p:spPr>
          <a:xfrm flipH="false" flipV="false"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1">
            <a:alphaModFix amt="71000"/>
          </a:blip>
          <a:srcRect l="0" t="0" r="0" b="0"/>
          <a:stretch>
            <a:fillRect/>
          </a:stretch>
        </p:blipFill>
        <p:spPr>
          <a:xfrm flipH="false" flipV="false"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1">
            <a:alphaModFix amt="71000"/>
          </a:blip>
          <a:srcRect l="0" t="0" r="0" b="0"/>
          <a:stretch>
            <a:fillRect/>
          </a:stretch>
        </p:blipFill>
        <p:spPr>
          <a:xfrm flipH="false" flipV="false"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2"/>
          <a:srcRect l="0" t="0" r="0" b="0"/>
          <a:stretch>
            <a:fillRect/>
          </a:stretch>
        </p:blipFill>
        <p:spPr>
          <a:xfrm flipH="false" flipV="false" rot="0">
            <a:off x="12445942" y="6532526"/>
            <a:ext cx="978075" cy="934061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828291" y="639714"/>
            <a:ext cx="186671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3"/>
              </a:lnSpc>
            </a:pPr>
            <a:r>
              <a:rPr lang="en-US" sz="2199">
                <a:solidFill>
                  <a:srgbClr val="585EFF"/>
                </a:solidFill>
                <a:latin typeface="Arcade Gamer"/>
                <a:ea typeface="Arcade Gamer"/>
                <a:cs typeface="Arcade Gamer"/>
                <a:sym typeface="Arcade Gamer"/>
              </a:rPr>
              <a:t>PLAYER 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955094" y="8648874"/>
            <a:ext cx="5650752" cy="474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made by:Mohamed Omran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21579" y="1578089"/>
            <a:ext cx="15242799" cy="4573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59"/>
              </a:lnSpc>
            </a:pPr>
            <a:r>
              <a:rPr lang="en-US" sz="10499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NATURAL LANGUAGE PROCESSING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021769" y="682309"/>
            <a:ext cx="4244462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cade Gamer"/>
                <a:ea typeface="Arcade Gamer"/>
                <a:cs typeface="Arcade Gamer"/>
                <a:sym typeface="Arcade Gamer"/>
              </a:rPr>
              <a:t>2500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1971213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9006" y="-1298925"/>
            <a:ext cx="5271418" cy="10244805"/>
          </a:xfrm>
          <a:custGeom>
            <a:avLst/>
            <a:gdLst/>
            <a:ahLst/>
            <a:cxnLst/>
            <a:rect r="r" b="b" t="t" l="l"/>
            <a:pathLst>
              <a:path h="10244805" w="5271418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82049" y="29347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190678" y="2308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6">
              <a:alphaModFix amt="1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21607" y="1028700"/>
            <a:ext cx="9737693" cy="5405361"/>
            <a:chOff x="0" y="0"/>
            <a:chExt cx="2564660" cy="14236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64660" cy="1423634"/>
            </a:xfrm>
            <a:custGeom>
              <a:avLst/>
              <a:gdLst/>
              <a:ahLst/>
              <a:cxnLst/>
              <a:rect r="r" b="b" t="t" l="l"/>
              <a:pathLst>
                <a:path h="1423634" w="2564660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2564660" cy="14522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191297" y="7989236"/>
            <a:ext cx="3615824" cy="1715873"/>
          </a:xfrm>
          <a:custGeom>
            <a:avLst/>
            <a:gdLst/>
            <a:ahLst/>
            <a:cxnLst/>
            <a:rect r="r" b="b" t="t" l="l"/>
            <a:pathLst>
              <a:path h="1715873" w="3615824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11930" y="4567873"/>
            <a:ext cx="6808385" cy="5137236"/>
          </a:xfrm>
          <a:custGeom>
            <a:avLst/>
            <a:gdLst/>
            <a:ahLst/>
            <a:cxnLst/>
            <a:rect r="r" b="b" t="t" l="l"/>
            <a:pathLst>
              <a:path h="5137236" w="6808385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641278" y="7099525"/>
            <a:ext cx="7237734" cy="2605584"/>
          </a:xfrm>
          <a:custGeom>
            <a:avLst/>
            <a:gdLst/>
            <a:ahLst/>
            <a:cxnLst/>
            <a:rect r="r" b="b" t="t" l="l"/>
            <a:pathLst>
              <a:path h="2605584" w="723773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1602934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950489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1028700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3576727" y="1218363"/>
            <a:ext cx="1877287" cy="563186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8175823" y="2228932"/>
            <a:ext cx="8429262" cy="3004897"/>
            <a:chOff x="0" y="0"/>
            <a:chExt cx="11239015" cy="4006530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9525"/>
              <a:ext cx="11239015" cy="1724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20"/>
                </a:lnSpc>
              </a:pPr>
              <a:r>
                <a:rPr lang="en-US" sz="8500">
                  <a:solidFill>
                    <a:srgbClr val="FF63D8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THANK YOU!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2139630"/>
              <a:ext cx="11239015" cy="1866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IF YOU FELT THAT AI IS TALKING </a:t>
              </a:r>
            </a:p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REMEMBER: ONLY HUMAN JOKES MAKE YOU LAUGH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9902" y="1827317"/>
            <a:ext cx="16230600" cy="2672067"/>
            <a:chOff x="0" y="0"/>
            <a:chExt cx="4274726" cy="7037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703754"/>
            </a:xfrm>
            <a:custGeom>
              <a:avLst/>
              <a:gdLst/>
              <a:ahLst/>
              <a:cxnLst/>
              <a:rect r="r" b="b" t="t" l="l"/>
              <a:pathLst>
                <a:path h="703754" w="4274726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680382"/>
                  </a:lnTo>
                  <a:cubicBezTo>
                    <a:pt x="4274726" y="693290"/>
                    <a:pt x="4264261" y="703754"/>
                    <a:pt x="4251353" y="703754"/>
                  </a:cubicBezTo>
                  <a:lnTo>
                    <a:pt x="23373" y="703754"/>
                  </a:lnTo>
                  <a:cubicBezTo>
                    <a:pt x="10464" y="703754"/>
                    <a:pt x="0" y="693290"/>
                    <a:pt x="0" y="68038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73232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446664" y="5629604"/>
            <a:ext cx="821672" cy="877409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028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19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10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01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9410700" y="3006686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465127"/>
            <a:ext cx="21945600" cy="1103930"/>
            <a:chOff x="0" y="0"/>
            <a:chExt cx="29260800" cy="14719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6597310" y="5629604"/>
            <a:ext cx="772120" cy="877409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0698405" y="5760223"/>
            <a:ext cx="1018464" cy="61617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5045843" y="5638524"/>
            <a:ext cx="769314" cy="859569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7727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2251760" y="572874"/>
            <a:ext cx="1211480" cy="624416"/>
            <a:chOff x="0" y="0"/>
            <a:chExt cx="1615307" cy="832555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209095" y="713838"/>
            <a:ext cx="862336" cy="327152"/>
            <a:chOff x="0" y="0"/>
            <a:chExt cx="1149782" cy="436203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3881134" y="688074"/>
            <a:ext cx="908861" cy="327152"/>
            <a:chOff x="0" y="0"/>
            <a:chExt cx="1211815" cy="436203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30" id="30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9963442" y="2439451"/>
            <a:ext cx="6563991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WE ARE GOING THROUGH THE NLP CODE METHOD BY METHOD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7670336"/>
            <a:ext cx="365760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  <a:hlinkClick r:id="rId25" action="ppaction://hlinksldjump"/>
              </a:rPr>
              <a:t>Preprocessing (preprocess_text</a:t>
            </a: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)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219700" y="7670336"/>
            <a:ext cx="365760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u="none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Normalization (normalize_text)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410700" y="7670336"/>
            <a:ext cx="3657600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u="none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Part-of-Speech Tagging (pos_tagging)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445599" y="7670336"/>
            <a:ext cx="4147087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u="none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Sentiment Analysis (analyze_sentiment)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59634" y="2510570"/>
            <a:ext cx="7217666" cy="129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502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9902" y="1827317"/>
            <a:ext cx="16230600" cy="2672067"/>
            <a:chOff x="0" y="0"/>
            <a:chExt cx="4274726" cy="7037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703754"/>
            </a:xfrm>
            <a:custGeom>
              <a:avLst/>
              <a:gdLst/>
              <a:ahLst/>
              <a:cxnLst/>
              <a:rect r="r" b="b" t="t" l="l"/>
              <a:pathLst>
                <a:path h="703754" w="4274726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680382"/>
                  </a:lnTo>
                  <a:cubicBezTo>
                    <a:pt x="4274726" y="693290"/>
                    <a:pt x="4264261" y="703754"/>
                    <a:pt x="4251353" y="703754"/>
                  </a:cubicBezTo>
                  <a:lnTo>
                    <a:pt x="23373" y="703754"/>
                  </a:lnTo>
                  <a:cubicBezTo>
                    <a:pt x="10464" y="703754"/>
                    <a:pt x="0" y="693290"/>
                    <a:pt x="0" y="68038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73232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219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410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9410700" y="3006686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0" y="9465127"/>
            <a:ext cx="21945600" cy="1103930"/>
            <a:chOff x="0" y="0"/>
            <a:chExt cx="29260800" cy="147190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sp>
        <p:nvSpPr>
          <p:cNvPr name="Freeform 14" id="14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7727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251760" y="572874"/>
            <a:ext cx="1211480" cy="624416"/>
            <a:chOff x="0" y="0"/>
            <a:chExt cx="1615307" cy="83255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5209095" y="713838"/>
            <a:ext cx="862336" cy="327152"/>
            <a:chOff x="0" y="0"/>
            <a:chExt cx="1149782" cy="43620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21" id="21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3881134" y="688074"/>
            <a:ext cx="908861" cy="327152"/>
            <a:chOff x="0" y="0"/>
            <a:chExt cx="1211815" cy="436203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9963442" y="2439451"/>
            <a:ext cx="6563991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  <a:ea typeface="Arcade Gamer"/>
                <a:cs typeface="Arcade Gamer"/>
                <a:sym typeface="Arcade Gamer"/>
              </a:rPr>
              <a:t>WE ARE GOING THROUGH THE NLP CODE METHOD BY METHOD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219700" y="7670336"/>
            <a:ext cx="3657600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Named Entity Recognition (NER) (perform_ner)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410700" y="7670336"/>
            <a:ext cx="3657600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ea typeface="Disket Mono"/>
                <a:cs typeface="Disket Mono"/>
                <a:sym typeface="Disket Mono"/>
              </a:rPr>
              <a:t>Naive Bayes Classification (train_naive_bayes_classifier)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59634" y="2510570"/>
            <a:ext cx="7217666" cy="129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AGENDA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21"/>
          <a:srcRect l="0" t="0" r="0" b="0"/>
          <a:stretch>
            <a:fillRect/>
          </a:stretch>
        </p:blipFill>
        <p:spPr>
          <a:xfrm flipH="false" flipV="false" rot="0">
            <a:off x="6361399" y="4936348"/>
            <a:ext cx="1210867" cy="1552825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22"/>
          <a:srcRect l="0" t="0" r="0" b="0"/>
          <a:stretch>
            <a:fillRect/>
          </a:stretch>
        </p:blipFill>
        <p:spPr>
          <a:xfrm flipH="false" flipV="false" rot="0">
            <a:off x="10521791" y="5143500"/>
            <a:ext cx="1435417" cy="15550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985" y="2856700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26439" y="1985775"/>
            <a:ext cx="6479216" cy="10798693"/>
          </a:xfrm>
          <a:custGeom>
            <a:avLst/>
            <a:gdLst/>
            <a:ahLst/>
            <a:cxnLst/>
            <a:rect r="r" b="b" t="t" l="l"/>
            <a:pathLst>
              <a:path h="10798693" w="6479216">
                <a:moveTo>
                  <a:pt x="0" y="0"/>
                </a:moveTo>
                <a:lnTo>
                  <a:pt x="6479216" y="0"/>
                </a:lnTo>
                <a:lnTo>
                  <a:pt x="6479216" y="10798693"/>
                </a:lnTo>
                <a:lnTo>
                  <a:pt x="0" y="10798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3057" y="2678735"/>
            <a:ext cx="10480612" cy="7608265"/>
            <a:chOff x="0" y="0"/>
            <a:chExt cx="2760326" cy="20038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60326" cy="2003823"/>
            </a:xfrm>
            <a:custGeom>
              <a:avLst/>
              <a:gdLst/>
              <a:ahLst/>
              <a:cxnLst/>
              <a:rect r="r" b="b" t="t" l="l"/>
              <a:pathLst>
                <a:path h="2003823" w="2760326">
                  <a:moveTo>
                    <a:pt x="36196" y="0"/>
                  </a:moveTo>
                  <a:lnTo>
                    <a:pt x="2724130" y="0"/>
                  </a:lnTo>
                  <a:cubicBezTo>
                    <a:pt x="2744120" y="0"/>
                    <a:pt x="2760326" y="16205"/>
                    <a:pt x="2760326" y="36196"/>
                  </a:cubicBezTo>
                  <a:lnTo>
                    <a:pt x="2760326" y="1967627"/>
                  </a:lnTo>
                  <a:cubicBezTo>
                    <a:pt x="2760326" y="1977227"/>
                    <a:pt x="2756512" y="1986433"/>
                    <a:pt x="2749724" y="1993221"/>
                  </a:cubicBezTo>
                  <a:cubicBezTo>
                    <a:pt x="2742936" y="2000009"/>
                    <a:pt x="2733730" y="2003823"/>
                    <a:pt x="2724130" y="2003823"/>
                  </a:cubicBezTo>
                  <a:lnTo>
                    <a:pt x="36196" y="2003823"/>
                  </a:lnTo>
                  <a:cubicBezTo>
                    <a:pt x="26596" y="2003823"/>
                    <a:pt x="17390" y="2000009"/>
                    <a:pt x="10602" y="1993221"/>
                  </a:cubicBezTo>
                  <a:cubicBezTo>
                    <a:pt x="3813" y="1986433"/>
                    <a:pt x="0" y="1977227"/>
                    <a:pt x="0" y="1967627"/>
                  </a:cubicBezTo>
                  <a:lnTo>
                    <a:pt x="0" y="36196"/>
                  </a:lnTo>
                  <a:cubicBezTo>
                    <a:pt x="0" y="26596"/>
                    <a:pt x="3813" y="17390"/>
                    <a:pt x="10602" y="10602"/>
                  </a:cubicBezTo>
                  <a:cubicBezTo>
                    <a:pt x="17390" y="3813"/>
                    <a:pt x="26596" y="0"/>
                    <a:pt x="3619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760326" cy="2060973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This function handles: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Tokenization: Breaking down the text into sentences and words.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Lowercasing: Converting all words to lowercase.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Stopword Removal: Removing common words (e.g., "the", "and", etc.) that don't carry much meaning.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Sentences: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["Mr. John bought 20 apples for $5.", "He loves fresh fruits!"]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Filtered Words (lowercase and without stopwords):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["mr.", "john", "bought", "20", "apples", "$", "5", "loves", "fresh", "fruits"]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583041" y="2291367"/>
            <a:ext cx="5966012" cy="3579607"/>
            <a:chOff x="0" y="0"/>
            <a:chExt cx="6350000" cy="381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0" t="-5520" r="0" b="-552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0" id="10"/>
          <p:cNvSpPr/>
          <p:nvPr/>
        </p:nvSpPr>
        <p:spPr>
          <a:xfrm flipH="true" flipV="false" rot="0">
            <a:off x="448841" y="3004047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7" y="0"/>
                </a:moveTo>
                <a:lnTo>
                  <a:pt x="0" y="0"/>
                </a:lnTo>
                <a:lnTo>
                  <a:pt x="0" y="313329"/>
                </a:lnTo>
                <a:lnTo>
                  <a:pt x="335927" y="313329"/>
                </a:lnTo>
                <a:lnTo>
                  <a:pt x="33592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344896" y="8228279"/>
            <a:ext cx="2442301" cy="920750"/>
            <a:chOff x="0" y="0"/>
            <a:chExt cx="643240" cy="2425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43240" cy="242502"/>
            </a:xfrm>
            <a:custGeom>
              <a:avLst/>
              <a:gdLst/>
              <a:ahLst/>
              <a:cxnLst/>
              <a:rect r="r" b="b" t="t" l="l"/>
              <a:pathLst>
                <a:path h="242502" w="643240">
                  <a:moveTo>
                    <a:pt x="121251" y="0"/>
                  </a:moveTo>
                  <a:lnTo>
                    <a:pt x="521989" y="0"/>
                  </a:lnTo>
                  <a:cubicBezTo>
                    <a:pt x="588954" y="0"/>
                    <a:pt x="643240" y="54286"/>
                    <a:pt x="643240" y="121251"/>
                  </a:cubicBezTo>
                  <a:lnTo>
                    <a:pt x="643240" y="121251"/>
                  </a:lnTo>
                  <a:cubicBezTo>
                    <a:pt x="643240" y="188216"/>
                    <a:pt x="588954" y="242502"/>
                    <a:pt x="521989" y="242502"/>
                  </a:cubicBezTo>
                  <a:lnTo>
                    <a:pt x="121251" y="242502"/>
                  </a:lnTo>
                  <a:cubicBezTo>
                    <a:pt x="54286" y="242502"/>
                    <a:pt x="0" y="188216"/>
                    <a:pt x="0" y="121251"/>
                  </a:cubicBezTo>
                  <a:lnTo>
                    <a:pt x="0" y="121251"/>
                  </a:lnTo>
                  <a:cubicBezTo>
                    <a:pt x="0" y="54286"/>
                    <a:pt x="54286" y="0"/>
                    <a:pt x="121251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43240" cy="2901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20" action="ppaction://hlinksldjump"/>
                </a:rPr>
                <a:t>Back to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20" action="ppaction://hlinksldjump"/>
                </a:rPr>
                <a:t>Agenda Page</a:t>
              </a: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21"/>
          <a:srcRect l="0" t="0" r="0" b="0"/>
          <a:stretch>
            <a:fillRect/>
          </a:stretch>
        </p:blipFill>
        <p:spPr>
          <a:xfrm flipH="false" flipV="false" rot="0">
            <a:off x="16527434" y="5098352"/>
            <a:ext cx="978075" cy="934061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616805" y="1203636"/>
            <a:ext cx="9653822" cy="108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7108" u="sng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  <a:hlinkClick r:id="rId22" action="ppaction://hlinksldjump"/>
              </a:rPr>
              <a:t>PREPROCESSING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985" y="2856700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26439" y="1985775"/>
            <a:ext cx="6479216" cy="10798693"/>
          </a:xfrm>
          <a:custGeom>
            <a:avLst/>
            <a:gdLst/>
            <a:ahLst/>
            <a:cxnLst/>
            <a:rect r="r" b="b" t="t" l="l"/>
            <a:pathLst>
              <a:path h="10798693" w="6479216">
                <a:moveTo>
                  <a:pt x="0" y="0"/>
                </a:moveTo>
                <a:lnTo>
                  <a:pt x="6479216" y="0"/>
                </a:lnTo>
                <a:lnTo>
                  <a:pt x="6479216" y="10798693"/>
                </a:lnTo>
                <a:lnTo>
                  <a:pt x="0" y="10798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2678735"/>
            <a:ext cx="11326439" cy="7608265"/>
            <a:chOff x="0" y="0"/>
            <a:chExt cx="2983095" cy="200382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83095" cy="2003823"/>
            </a:xfrm>
            <a:custGeom>
              <a:avLst/>
              <a:gdLst/>
              <a:ahLst/>
              <a:cxnLst/>
              <a:rect r="r" b="b" t="t" l="l"/>
              <a:pathLst>
                <a:path h="2003823" w="2983095">
                  <a:moveTo>
                    <a:pt x="33493" y="0"/>
                  </a:moveTo>
                  <a:lnTo>
                    <a:pt x="2949602" y="0"/>
                  </a:lnTo>
                  <a:cubicBezTo>
                    <a:pt x="2968100" y="0"/>
                    <a:pt x="2983095" y="14995"/>
                    <a:pt x="2983095" y="33493"/>
                  </a:cubicBezTo>
                  <a:lnTo>
                    <a:pt x="2983095" y="1970330"/>
                  </a:lnTo>
                  <a:cubicBezTo>
                    <a:pt x="2983095" y="1988828"/>
                    <a:pt x="2968100" y="2003823"/>
                    <a:pt x="2949602" y="2003823"/>
                  </a:cubicBezTo>
                  <a:lnTo>
                    <a:pt x="33493" y="2003823"/>
                  </a:lnTo>
                  <a:cubicBezTo>
                    <a:pt x="14995" y="2003823"/>
                    <a:pt x="0" y="1988828"/>
                    <a:pt x="0" y="1970330"/>
                  </a:cubicBezTo>
                  <a:lnTo>
                    <a:pt x="0" y="33493"/>
                  </a:lnTo>
                  <a:cubicBezTo>
                    <a:pt x="0" y="14995"/>
                    <a:pt x="14995" y="0"/>
                    <a:pt x="3349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983095" cy="2060973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This method performs stemming and lemmatization: 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Stemming: Reduces words to their root forms (though sometimes it results in non-standard forms).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Lemmatization: Converts words to their base form (using proper grammar).</a:t>
              </a:r>
            </a:p>
            <a:p>
              <a:pPr algn="l">
                <a:lnSpc>
                  <a:spcPts val="3359"/>
                </a:lnSpc>
              </a:pP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Stemmed Words:</a:t>
              </a:r>
            </a:p>
            <a:p>
              <a:pPr algn="l" marL="1036317" indent="-345439" lvl="2">
                <a:lnSpc>
                  <a:spcPts val="3359"/>
                </a:lnSpc>
                <a:buFont typeface="Arial"/>
                <a:buChar char="⚬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["bought", "love", "appl", "fruit"]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Lemmatized Words:</a:t>
              </a:r>
            </a:p>
            <a:p>
              <a:pPr algn="l" marL="1036317" indent="-345439" lvl="2">
                <a:lnSpc>
                  <a:spcPts val="3359"/>
                </a:lnSpc>
                <a:buFont typeface="Arial"/>
                <a:buChar char="⚬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["buy", "love", "apple", "fruit"]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583041" y="2291367"/>
            <a:ext cx="5966012" cy="3579607"/>
            <a:chOff x="0" y="0"/>
            <a:chExt cx="6350000" cy="381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-3333" t="0" r="-3333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0" id="10"/>
          <p:cNvSpPr/>
          <p:nvPr/>
        </p:nvSpPr>
        <p:spPr>
          <a:xfrm flipH="true" flipV="false" rot="0">
            <a:off x="448841" y="3004047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7" y="0"/>
                </a:moveTo>
                <a:lnTo>
                  <a:pt x="0" y="0"/>
                </a:lnTo>
                <a:lnTo>
                  <a:pt x="0" y="313329"/>
                </a:lnTo>
                <a:lnTo>
                  <a:pt x="335927" y="313329"/>
                </a:lnTo>
                <a:lnTo>
                  <a:pt x="33592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779030" y="8337550"/>
            <a:ext cx="2442301" cy="920750"/>
            <a:chOff x="0" y="0"/>
            <a:chExt cx="643240" cy="2425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43240" cy="242502"/>
            </a:xfrm>
            <a:custGeom>
              <a:avLst/>
              <a:gdLst/>
              <a:ahLst/>
              <a:cxnLst/>
              <a:rect r="r" b="b" t="t" l="l"/>
              <a:pathLst>
                <a:path h="242502" w="643240">
                  <a:moveTo>
                    <a:pt x="121251" y="0"/>
                  </a:moveTo>
                  <a:lnTo>
                    <a:pt x="521989" y="0"/>
                  </a:lnTo>
                  <a:cubicBezTo>
                    <a:pt x="588954" y="0"/>
                    <a:pt x="643240" y="54286"/>
                    <a:pt x="643240" y="121251"/>
                  </a:cubicBezTo>
                  <a:lnTo>
                    <a:pt x="643240" y="121251"/>
                  </a:lnTo>
                  <a:cubicBezTo>
                    <a:pt x="643240" y="188216"/>
                    <a:pt x="588954" y="242502"/>
                    <a:pt x="521989" y="242502"/>
                  </a:cubicBezTo>
                  <a:lnTo>
                    <a:pt x="121251" y="242502"/>
                  </a:lnTo>
                  <a:cubicBezTo>
                    <a:pt x="54286" y="242502"/>
                    <a:pt x="0" y="188216"/>
                    <a:pt x="0" y="121251"/>
                  </a:cubicBezTo>
                  <a:lnTo>
                    <a:pt x="0" y="121251"/>
                  </a:lnTo>
                  <a:cubicBezTo>
                    <a:pt x="0" y="54286"/>
                    <a:pt x="54286" y="0"/>
                    <a:pt x="121251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43240" cy="2901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20" action="ppaction://hlinksldjump"/>
                </a:rPr>
                <a:t>Back to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20" action="ppaction://hlinksldjump"/>
                </a:rPr>
                <a:t>Agenda Page</a:t>
              </a: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21"/>
          <a:srcRect l="0" t="0" r="0" b="0"/>
          <a:stretch>
            <a:fillRect/>
          </a:stretch>
        </p:blipFill>
        <p:spPr>
          <a:xfrm flipH="false" flipV="false" rot="0">
            <a:off x="16527434" y="5098352"/>
            <a:ext cx="978075" cy="934061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616805" y="1203636"/>
            <a:ext cx="9653822" cy="1087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7108" u="none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NORMALIZATION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985" y="2856700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26439" y="1985775"/>
            <a:ext cx="6479216" cy="10798693"/>
          </a:xfrm>
          <a:custGeom>
            <a:avLst/>
            <a:gdLst/>
            <a:ahLst/>
            <a:cxnLst/>
            <a:rect r="r" b="b" t="t" l="l"/>
            <a:pathLst>
              <a:path h="10798693" w="6479216">
                <a:moveTo>
                  <a:pt x="0" y="0"/>
                </a:moveTo>
                <a:lnTo>
                  <a:pt x="6479216" y="0"/>
                </a:lnTo>
                <a:lnTo>
                  <a:pt x="6479216" y="10798693"/>
                </a:lnTo>
                <a:lnTo>
                  <a:pt x="0" y="10798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3498351"/>
            <a:ext cx="11075776" cy="6788649"/>
            <a:chOff x="0" y="0"/>
            <a:chExt cx="2917077" cy="17879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17077" cy="1787957"/>
            </a:xfrm>
            <a:custGeom>
              <a:avLst/>
              <a:gdLst/>
              <a:ahLst/>
              <a:cxnLst/>
              <a:rect r="r" b="b" t="t" l="l"/>
              <a:pathLst>
                <a:path h="1787957" w="2917077">
                  <a:moveTo>
                    <a:pt x="34251" y="0"/>
                  </a:moveTo>
                  <a:lnTo>
                    <a:pt x="2882826" y="0"/>
                  </a:lnTo>
                  <a:cubicBezTo>
                    <a:pt x="2891910" y="0"/>
                    <a:pt x="2900622" y="3609"/>
                    <a:pt x="2907045" y="10032"/>
                  </a:cubicBezTo>
                  <a:cubicBezTo>
                    <a:pt x="2913468" y="16455"/>
                    <a:pt x="2917077" y="25167"/>
                    <a:pt x="2917077" y="34251"/>
                  </a:cubicBezTo>
                  <a:lnTo>
                    <a:pt x="2917077" y="1753706"/>
                  </a:lnTo>
                  <a:cubicBezTo>
                    <a:pt x="2917077" y="1762790"/>
                    <a:pt x="2913468" y="1771502"/>
                    <a:pt x="2907045" y="1777925"/>
                  </a:cubicBezTo>
                  <a:cubicBezTo>
                    <a:pt x="2900622" y="1784348"/>
                    <a:pt x="2891910" y="1787957"/>
                    <a:pt x="2882826" y="1787957"/>
                  </a:cubicBezTo>
                  <a:lnTo>
                    <a:pt x="34251" y="1787957"/>
                  </a:lnTo>
                  <a:cubicBezTo>
                    <a:pt x="25167" y="1787957"/>
                    <a:pt x="16455" y="1784348"/>
                    <a:pt x="10032" y="1777925"/>
                  </a:cubicBezTo>
                  <a:cubicBezTo>
                    <a:pt x="3609" y="1771502"/>
                    <a:pt x="0" y="1762790"/>
                    <a:pt x="0" y="1753706"/>
                  </a:cubicBezTo>
                  <a:lnTo>
                    <a:pt x="0" y="34251"/>
                  </a:lnTo>
                  <a:cubicBezTo>
                    <a:pt x="0" y="25167"/>
                    <a:pt x="3609" y="16455"/>
                    <a:pt x="10032" y="10032"/>
                  </a:cubicBezTo>
                  <a:cubicBezTo>
                    <a:pt x="16455" y="3609"/>
                    <a:pt x="25167" y="0"/>
                    <a:pt x="3425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917077" cy="1845107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This method tags each word in a sentence with its part of speech (noun, verb, adjective, etc.).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POS Tags:</a:t>
              </a:r>
            </a:p>
            <a:p>
              <a:pPr algn="l" marL="1036317" indent="-345439" lvl="2">
                <a:lnSpc>
                  <a:spcPts val="3359"/>
                </a:lnSpc>
                <a:buFont typeface="Arial"/>
                <a:buChar char="⚬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[("Mr.", "NNP"), ("John", "NNP"), ("bought", "VBD"), ("20", "CD"), ("apples", "NNS"), ("for", "IN"), ("$", "$"), ("5", "CD")]</a:t>
              </a:r>
            </a:p>
            <a:p>
              <a:pPr algn="l" marL="1036317" indent="-345439" lvl="2">
                <a:lnSpc>
                  <a:spcPts val="3359"/>
                </a:lnSpc>
                <a:buFont typeface="Arial"/>
                <a:buChar char="⚬"/>
              </a:pP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Visual Explanation: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Each word is labeled with a tag:</a:t>
              </a:r>
            </a:p>
            <a:p>
              <a:pPr algn="l" marL="1036317" indent="-345439" lvl="2">
                <a:lnSpc>
                  <a:spcPts val="3359"/>
                </a:lnSpc>
                <a:buFont typeface="Arial"/>
                <a:buChar char="⚬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"NNP" = Proper Noun</a:t>
              </a:r>
            </a:p>
            <a:p>
              <a:pPr algn="l" marL="1036317" indent="-345439" lvl="2">
                <a:lnSpc>
                  <a:spcPts val="3359"/>
                </a:lnSpc>
                <a:buFont typeface="Arial"/>
                <a:buChar char="⚬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"VBD" = Past Tense Verb</a:t>
              </a:r>
            </a:p>
            <a:p>
              <a:pPr algn="l" marL="1036317" indent="-345439" lvl="2">
                <a:lnSpc>
                  <a:spcPts val="3359"/>
                </a:lnSpc>
                <a:buFont typeface="Arial"/>
                <a:buChar char="⚬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"NNS" = Plural Noun</a:t>
              </a:r>
            </a:p>
            <a:p>
              <a:pPr algn="l" marL="1036317" indent="-345439" lvl="2">
                <a:lnSpc>
                  <a:spcPts val="3359"/>
                </a:lnSpc>
                <a:buFont typeface="Arial"/>
                <a:buChar char="⚬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"CD" = Cardinal Number</a:t>
              </a:r>
            </a:p>
            <a:p>
              <a:pPr algn="l" marL="1036317" indent="-345439" lvl="2">
                <a:lnSpc>
                  <a:spcPts val="3359"/>
                </a:lnSpc>
                <a:buFont typeface="Arial"/>
                <a:buChar char="⚬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"IN" = Preposition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583041" y="2291367"/>
            <a:ext cx="5966012" cy="3579607"/>
            <a:chOff x="0" y="0"/>
            <a:chExt cx="6350000" cy="381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0" t="-5520" r="0" b="-552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0" id="10"/>
          <p:cNvSpPr/>
          <p:nvPr/>
        </p:nvSpPr>
        <p:spPr>
          <a:xfrm flipH="true" flipV="false" rot="0">
            <a:off x="280877" y="3767842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216114" y="8337550"/>
            <a:ext cx="2442301" cy="920750"/>
            <a:chOff x="0" y="0"/>
            <a:chExt cx="643240" cy="2425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43240" cy="242502"/>
            </a:xfrm>
            <a:custGeom>
              <a:avLst/>
              <a:gdLst/>
              <a:ahLst/>
              <a:cxnLst/>
              <a:rect r="r" b="b" t="t" l="l"/>
              <a:pathLst>
                <a:path h="242502" w="643240">
                  <a:moveTo>
                    <a:pt x="121251" y="0"/>
                  </a:moveTo>
                  <a:lnTo>
                    <a:pt x="521989" y="0"/>
                  </a:lnTo>
                  <a:cubicBezTo>
                    <a:pt x="588954" y="0"/>
                    <a:pt x="643240" y="54286"/>
                    <a:pt x="643240" y="121251"/>
                  </a:cubicBezTo>
                  <a:lnTo>
                    <a:pt x="643240" y="121251"/>
                  </a:lnTo>
                  <a:cubicBezTo>
                    <a:pt x="643240" y="188216"/>
                    <a:pt x="588954" y="242502"/>
                    <a:pt x="521989" y="242502"/>
                  </a:cubicBezTo>
                  <a:lnTo>
                    <a:pt x="121251" y="242502"/>
                  </a:lnTo>
                  <a:cubicBezTo>
                    <a:pt x="54286" y="242502"/>
                    <a:pt x="0" y="188216"/>
                    <a:pt x="0" y="121251"/>
                  </a:cubicBezTo>
                  <a:lnTo>
                    <a:pt x="0" y="121251"/>
                  </a:lnTo>
                  <a:cubicBezTo>
                    <a:pt x="0" y="54286"/>
                    <a:pt x="54286" y="0"/>
                    <a:pt x="121251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43240" cy="2901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20" action="ppaction://hlinksldjump"/>
                </a:rPr>
                <a:t>Back to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20" action="ppaction://hlinksldjump"/>
                </a:rPr>
                <a:t>Agenda Page</a:t>
              </a: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21"/>
          <a:srcRect l="0" t="0" r="0" b="0"/>
          <a:stretch>
            <a:fillRect/>
          </a:stretch>
        </p:blipFill>
        <p:spPr>
          <a:xfrm flipH="false" flipV="false" rot="0">
            <a:off x="16527434" y="5098352"/>
            <a:ext cx="978075" cy="934061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616805" y="1203636"/>
            <a:ext cx="10810135" cy="2093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7108" u="none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PART-OF-SPEECH TAGGING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985" y="2856700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26439" y="1985775"/>
            <a:ext cx="6479216" cy="10798693"/>
          </a:xfrm>
          <a:custGeom>
            <a:avLst/>
            <a:gdLst/>
            <a:ahLst/>
            <a:cxnLst/>
            <a:rect r="r" b="b" t="t" l="l"/>
            <a:pathLst>
              <a:path h="10798693" w="6479216">
                <a:moveTo>
                  <a:pt x="0" y="0"/>
                </a:moveTo>
                <a:lnTo>
                  <a:pt x="6479216" y="0"/>
                </a:lnTo>
                <a:lnTo>
                  <a:pt x="6479216" y="10798693"/>
                </a:lnTo>
                <a:lnTo>
                  <a:pt x="0" y="10798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3498351"/>
            <a:ext cx="11075776" cy="6788649"/>
            <a:chOff x="0" y="0"/>
            <a:chExt cx="2917077" cy="17879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17077" cy="1787957"/>
            </a:xfrm>
            <a:custGeom>
              <a:avLst/>
              <a:gdLst/>
              <a:ahLst/>
              <a:cxnLst/>
              <a:rect r="r" b="b" t="t" l="l"/>
              <a:pathLst>
                <a:path h="1787957" w="2917077">
                  <a:moveTo>
                    <a:pt x="34251" y="0"/>
                  </a:moveTo>
                  <a:lnTo>
                    <a:pt x="2882826" y="0"/>
                  </a:lnTo>
                  <a:cubicBezTo>
                    <a:pt x="2891910" y="0"/>
                    <a:pt x="2900622" y="3609"/>
                    <a:pt x="2907045" y="10032"/>
                  </a:cubicBezTo>
                  <a:cubicBezTo>
                    <a:pt x="2913468" y="16455"/>
                    <a:pt x="2917077" y="25167"/>
                    <a:pt x="2917077" y="34251"/>
                  </a:cubicBezTo>
                  <a:lnTo>
                    <a:pt x="2917077" y="1753706"/>
                  </a:lnTo>
                  <a:cubicBezTo>
                    <a:pt x="2917077" y="1762790"/>
                    <a:pt x="2913468" y="1771502"/>
                    <a:pt x="2907045" y="1777925"/>
                  </a:cubicBezTo>
                  <a:cubicBezTo>
                    <a:pt x="2900622" y="1784348"/>
                    <a:pt x="2891910" y="1787957"/>
                    <a:pt x="2882826" y="1787957"/>
                  </a:cubicBezTo>
                  <a:lnTo>
                    <a:pt x="34251" y="1787957"/>
                  </a:lnTo>
                  <a:cubicBezTo>
                    <a:pt x="25167" y="1787957"/>
                    <a:pt x="16455" y="1784348"/>
                    <a:pt x="10032" y="1777925"/>
                  </a:cubicBezTo>
                  <a:cubicBezTo>
                    <a:pt x="3609" y="1771502"/>
                    <a:pt x="0" y="1762790"/>
                    <a:pt x="0" y="1753706"/>
                  </a:cubicBezTo>
                  <a:lnTo>
                    <a:pt x="0" y="34251"/>
                  </a:lnTo>
                  <a:cubicBezTo>
                    <a:pt x="0" y="25167"/>
                    <a:pt x="3609" y="16455"/>
                    <a:pt x="10032" y="10032"/>
                  </a:cubicBezTo>
                  <a:cubicBezTo>
                    <a:pt x="16455" y="3609"/>
                    <a:pt x="25167" y="0"/>
                    <a:pt x="3425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917077" cy="1845107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This method evaluates the polarity (positive or negative sentiment) and subjectivity (how subjective or opinion-based the text is).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analyze_sentiment("He loves fresh fruits!")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Polarity: 0.65 (Positive sentiment)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Subjectivity: 0.8 (Highly subjective)</a:t>
              </a:r>
            </a:p>
            <a:p>
              <a:pPr algn="l">
                <a:lnSpc>
                  <a:spcPts val="3359"/>
                </a:lnSpc>
              </a:pP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A higher polarity score (range from -1 to 1) indicates a more positive sentiment.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A higher subjectivity score (range from 0 to 1) means the statement is more opinion-based or personal.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583041" y="2291367"/>
            <a:ext cx="5966012" cy="3579607"/>
            <a:chOff x="0" y="0"/>
            <a:chExt cx="6350000" cy="381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-6872" t="0" r="-6872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0" id="10"/>
          <p:cNvSpPr/>
          <p:nvPr/>
        </p:nvSpPr>
        <p:spPr>
          <a:xfrm flipH="true" flipV="false" rot="0">
            <a:off x="280877" y="3767842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344896" y="8337550"/>
            <a:ext cx="2442301" cy="920750"/>
            <a:chOff x="0" y="0"/>
            <a:chExt cx="643240" cy="2425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43240" cy="242502"/>
            </a:xfrm>
            <a:custGeom>
              <a:avLst/>
              <a:gdLst/>
              <a:ahLst/>
              <a:cxnLst/>
              <a:rect r="r" b="b" t="t" l="l"/>
              <a:pathLst>
                <a:path h="242502" w="643240">
                  <a:moveTo>
                    <a:pt x="121251" y="0"/>
                  </a:moveTo>
                  <a:lnTo>
                    <a:pt x="521989" y="0"/>
                  </a:lnTo>
                  <a:cubicBezTo>
                    <a:pt x="588954" y="0"/>
                    <a:pt x="643240" y="54286"/>
                    <a:pt x="643240" y="121251"/>
                  </a:cubicBezTo>
                  <a:lnTo>
                    <a:pt x="643240" y="121251"/>
                  </a:lnTo>
                  <a:cubicBezTo>
                    <a:pt x="643240" y="188216"/>
                    <a:pt x="588954" y="242502"/>
                    <a:pt x="521989" y="242502"/>
                  </a:cubicBezTo>
                  <a:lnTo>
                    <a:pt x="121251" y="242502"/>
                  </a:lnTo>
                  <a:cubicBezTo>
                    <a:pt x="54286" y="242502"/>
                    <a:pt x="0" y="188216"/>
                    <a:pt x="0" y="121251"/>
                  </a:cubicBezTo>
                  <a:lnTo>
                    <a:pt x="0" y="121251"/>
                  </a:lnTo>
                  <a:cubicBezTo>
                    <a:pt x="0" y="54286"/>
                    <a:pt x="54286" y="0"/>
                    <a:pt x="121251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43240" cy="2901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20" action="ppaction://hlinksldjump"/>
                </a:rPr>
                <a:t>Back to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20" action="ppaction://hlinksldjump"/>
                </a:rPr>
                <a:t>Agenda Page</a:t>
              </a: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21"/>
          <a:srcRect l="0" t="0" r="0" b="0"/>
          <a:stretch>
            <a:fillRect/>
          </a:stretch>
        </p:blipFill>
        <p:spPr>
          <a:xfrm flipH="false" flipV="false" rot="0">
            <a:off x="16527434" y="5098352"/>
            <a:ext cx="978075" cy="934061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616805" y="1203636"/>
            <a:ext cx="10810135" cy="2093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7108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SENTIMENT ANALYSIS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985" y="2856700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26439" y="1985775"/>
            <a:ext cx="6479216" cy="10798693"/>
          </a:xfrm>
          <a:custGeom>
            <a:avLst/>
            <a:gdLst/>
            <a:ahLst/>
            <a:cxnLst/>
            <a:rect r="r" b="b" t="t" l="l"/>
            <a:pathLst>
              <a:path h="10798693" w="6479216">
                <a:moveTo>
                  <a:pt x="0" y="0"/>
                </a:moveTo>
                <a:lnTo>
                  <a:pt x="6479216" y="0"/>
                </a:lnTo>
                <a:lnTo>
                  <a:pt x="6479216" y="10798693"/>
                </a:lnTo>
                <a:lnTo>
                  <a:pt x="0" y="10798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3498351"/>
            <a:ext cx="11075776" cy="6788649"/>
            <a:chOff x="0" y="0"/>
            <a:chExt cx="2917077" cy="17879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17077" cy="1787957"/>
            </a:xfrm>
            <a:custGeom>
              <a:avLst/>
              <a:gdLst/>
              <a:ahLst/>
              <a:cxnLst/>
              <a:rect r="r" b="b" t="t" l="l"/>
              <a:pathLst>
                <a:path h="1787957" w="2917077">
                  <a:moveTo>
                    <a:pt x="34251" y="0"/>
                  </a:moveTo>
                  <a:lnTo>
                    <a:pt x="2882826" y="0"/>
                  </a:lnTo>
                  <a:cubicBezTo>
                    <a:pt x="2891910" y="0"/>
                    <a:pt x="2900622" y="3609"/>
                    <a:pt x="2907045" y="10032"/>
                  </a:cubicBezTo>
                  <a:cubicBezTo>
                    <a:pt x="2913468" y="16455"/>
                    <a:pt x="2917077" y="25167"/>
                    <a:pt x="2917077" y="34251"/>
                  </a:cubicBezTo>
                  <a:lnTo>
                    <a:pt x="2917077" y="1753706"/>
                  </a:lnTo>
                  <a:cubicBezTo>
                    <a:pt x="2917077" y="1762790"/>
                    <a:pt x="2913468" y="1771502"/>
                    <a:pt x="2907045" y="1777925"/>
                  </a:cubicBezTo>
                  <a:cubicBezTo>
                    <a:pt x="2900622" y="1784348"/>
                    <a:pt x="2891910" y="1787957"/>
                    <a:pt x="2882826" y="1787957"/>
                  </a:cubicBezTo>
                  <a:lnTo>
                    <a:pt x="34251" y="1787957"/>
                  </a:lnTo>
                  <a:cubicBezTo>
                    <a:pt x="25167" y="1787957"/>
                    <a:pt x="16455" y="1784348"/>
                    <a:pt x="10032" y="1777925"/>
                  </a:cubicBezTo>
                  <a:cubicBezTo>
                    <a:pt x="3609" y="1771502"/>
                    <a:pt x="0" y="1762790"/>
                    <a:pt x="0" y="1753706"/>
                  </a:cubicBezTo>
                  <a:lnTo>
                    <a:pt x="0" y="34251"/>
                  </a:lnTo>
                  <a:cubicBezTo>
                    <a:pt x="0" y="25167"/>
                    <a:pt x="3609" y="16455"/>
                    <a:pt x="10032" y="10032"/>
                  </a:cubicBezTo>
                  <a:cubicBezTo>
                    <a:pt x="16455" y="3609"/>
                    <a:pt x="25167" y="0"/>
                    <a:pt x="3425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917077" cy="1845107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This method identifies named entities in a      sentence—like people, places, organizations, dates, and amounts.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perform_ner("Mr. John bought 20 apples for $5.")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Named Entities:</a:t>
              </a:r>
            </a:p>
            <a:p>
              <a:pPr algn="l" marL="1036317" indent="-345439" lvl="2">
                <a:lnSpc>
                  <a:spcPts val="3359"/>
                </a:lnSpc>
                <a:buFont typeface="Arial"/>
                <a:buChar char="⚬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[("Mr. John", "PERSON"), ("20", "CARDINAL"), ("$5", "MONEY")]</a:t>
              </a:r>
            </a:p>
            <a:p>
              <a:pPr algn="l">
                <a:lnSpc>
                  <a:spcPts val="3359"/>
                </a:lnSpc>
              </a:pP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NER recognizes that "Mr. John" is a PERSON and "$5" is a MONEY amount.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T</a:t>
              </a: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his helps to extract specific information from unstructured text.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583041" y="2291367"/>
            <a:ext cx="5966012" cy="3579607"/>
            <a:chOff x="0" y="0"/>
            <a:chExt cx="6350000" cy="381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0" t="-5520" r="0" b="-552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0" id="10"/>
          <p:cNvSpPr/>
          <p:nvPr/>
        </p:nvSpPr>
        <p:spPr>
          <a:xfrm flipH="true" flipV="false" rot="0">
            <a:off x="280877" y="3767842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247334" y="8337550"/>
            <a:ext cx="2442301" cy="920750"/>
            <a:chOff x="0" y="0"/>
            <a:chExt cx="643240" cy="2425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43240" cy="242502"/>
            </a:xfrm>
            <a:custGeom>
              <a:avLst/>
              <a:gdLst/>
              <a:ahLst/>
              <a:cxnLst/>
              <a:rect r="r" b="b" t="t" l="l"/>
              <a:pathLst>
                <a:path h="242502" w="643240">
                  <a:moveTo>
                    <a:pt x="121251" y="0"/>
                  </a:moveTo>
                  <a:lnTo>
                    <a:pt x="521989" y="0"/>
                  </a:lnTo>
                  <a:cubicBezTo>
                    <a:pt x="588954" y="0"/>
                    <a:pt x="643240" y="54286"/>
                    <a:pt x="643240" y="121251"/>
                  </a:cubicBezTo>
                  <a:lnTo>
                    <a:pt x="643240" y="121251"/>
                  </a:lnTo>
                  <a:cubicBezTo>
                    <a:pt x="643240" y="188216"/>
                    <a:pt x="588954" y="242502"/>
                    <a:pt x="521989" y="242502"/>
                  </a:cubicBezTo>
                  <a:lnTo>
                    <a:pt x="121251" y="242502"/>
                  </a:lnTo>
                  <a:cubicBezTo>
                    <a:pt x="54286" y="242502"/>
                    <a:pt x="0" y="188216"/>
                    <a:pt x="0" y="121251"/>
                  </a:cubicBezTo>
                  <a:lnTo>
                    <a:pt x="0" y="121251"/>
                  </a:lnTo>
                  <a:cubicBezTo>
                    <a:pt x="0" y="54286"/>
                    <a:pt x="54286" y="0"/>
                    <a:pt x="121251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43240" cy="2901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20" action="ppaction://hlinksldjump"/>
                </a:rPr>
                <a:t>Back to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20" action="ppaction://hlinksldjump"/>
                </a:rPr>
                <a:t>Agenda Page</a:t>
              </a: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21"/>
          <a:srcRect l="0" t="0" r="0" b="0"/>
          <a:stretch>
            <a:fillRect/>
          </a:stretch>
        </p:blipFill>
        <p:spPr>
          <a:xfrm flipH="false" flipV="false" rot="0">
            <a:off x="16527434" y="5098352"/>
            <a:ext cx="978075" cy="934061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616805" y="1203636"/>
            <a:ext cx="10810135" cy="2093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7108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NAMED ENTITY RECOGNITION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985" y="2856700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26439" y="1985775"/>
            <a:ext cx="6479216" cy="10798693"/>
          </a:xfrm>
          <a:custGeom>
            <a:avLst/>
            <a:gdLst/>
            <a:ahLst/>
            <a:cxnLst/>
            <a:rect r="r" b="b" t="t" l="l"/>
            <a:pathLst>
              <a:path h="10798693" w="6479216">
                <a:moveTo>
                  <a:pt x="0" y="0"/>
                </a:moveTo>
                <a:lnTo>
                  <a:pt x="6479216" y="0"/>
                </a:lnTo>
                <a:lnTo>
                  <a:pt x="6479216" y="10798693"/>
                </a:lnTo>
                <a:lnTo>
                  <a:pt x="0" y="10798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3498351"/>
            <a:ext cx="11075776" cy="6788649"/>
            <a:chOff x="0" y="0"/>
            <a:chExt cx="2917077" cy="17879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17077" cy="1787957"/>
            </a:xfrm>
            <a:custGeom>
              <a:avLst/>
              <a:gdLst/>
              <a:ahLst/>
              <a:cxnLst/>
              <a:rect r="r" b="b" t="t" l="l"/>
              <a:pathLst>
                <a:path h="1787957" w="2917077">
                  <a:moveTo>
                    <a:pt x="34251" y="0"/>
                  </a:moveTo>
                  <a:lnTo>
                    <a:pt x="2882826" y="0"/>
                  </a:lnTo>
                  <a:cubicBezTo>
                    <a:pt x="2891910" y="0"/>
                    <a:pt x="2900622" y="3609"/>
                    <a:pt x="2907045" y="10032"/>
                  </a:cubicBezTo>
                  <a:cubicBezTo>
                    <a:pt x="2913468" y="16455"/>
                    <a:pt x="2917077" y="25167"/>
                    <a:pt x="2917077" y="34251"/>
                  </a:cubicBezTo>
                  <a:lnTo>
                    <a:pt x="2917077" y="1753706"/>
                  </a:lnTo>
                  <a:cubicBezTo>
                    <a:pt x="2917077" y="1762790"/>
                    <a:pt x="2913468" y="1771502"/>
                    <a:pt x="2907045" y="1777925"/>
                  </a:cubicBezTo>
                  <a:cubicBezTo>
                    <a:pt x="2900622" y="1784348"/>
                    <a:pt x="2891910" y="1787957"/>
                    <a:pt x="2882826" y="1787957"/>
                  </a:cubicBezTo>
                  <a:lnTo>
                    <a:pt x="34251" y="1787957"/>
                  </a:lnTo>
                  <a:cubicBezTo>
                    <a:pt x="25167" y="1787957"/>
                    <a:pt x="16455" y="1784348"/>
                    <a:pt x="10032" y="1777925"/>
                  </a:cubicBezTo>
                  <a:cubicBezTo>
                    <a:pt x="3609" y="1771502"/>
                    <a:pt x="0" y="1762790"/>
                    <a:pt x="0" y="1753706"/>
                  </a:cubicBezTo>
                  <a:lnTo>
                    <a:pt x="0" y="34251"/>
                  </a:lnTo>
                  <a:cubicBezTo>
                    <a:pt x="0" y="25167"/>
                    <a:pt x="3609" y="16455"/>
                    <a:pt x="10032" y="10032"/>
                  </a:cubicBezTo>
                  <a:cubicBezTo>
                    <a:pt x="16455" y="3609"/>
                    <a:pt x="25167" y="0"/>
                    <a:pt x="3425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917077" cy="1845107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   This method is used to classify text documents using the Naive Bayes algorithm. It classifies documents into categories based on their word features.</a:t>
              </a:r>
            </a:p>
            <a:p>
              <a:pPr algn="l"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For demonstration, we use the movie reviews dataset (with categories "pos" and "neg").</a:t>
              </a:r>
            </a:p>
            <a:p>
              <a:pPr algn="l">
                <a:lnSpc>
                  <a:spcPts val="3359"/>
                </a:lnSpc>
              </a:pPr>
            </a:p>
            <a:p>
              <a:pPr algn="l">
                <a:lnSpc>
                  <a:spcPts val="3359"/>
                </a:lnSpc>
              </a:pP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raining: The classifier is trained on movie reviews labelled as positive ("pos") or negative ("neg").</a:t>
              </a:r>
            </a:p>
            <a:p>
              <a:pPr algn="l" marL="518158" indent="-259079" lvl="1">
                <a:lnSpc>
                  <a:spcPts val="3359"/>
                </a:lnSpc>
                <a:buFont typeface="Arial"/>
                <a:buChar char="•"/>
              </a:pPr>
              <a:r>
                <a:rPr lang="en-US" sz="2399">
                  <a:solidFill>
                    <a:srgbClr val="FFFFFF"/>
                  </a:solidFill>
                  <a:latin typeface="Disket Mono"/>
                  <a:ea typeface="Disket Mono"/>
                  <a:cs typeface="Disket Mono"/>
                  <a:sym typeface="Disket Mono"/>
                </a:rPr>
                <a:t>Most Informative Features: Words like "excellent" and "awful" may be the most important for distinguishing positive and negative reviews.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583041" y="2291367"/>
            <a:ext cx="5966012" cy="3579607"/>
            <a:chOff x="0" y="0"/>
            <a:chExt cx="6350000" cy="381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-769" t="0" r="-769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0" id="10"/>
          <p:cNvSpPr/>
          <p:nvPr/>
        </p:nvSpPr>
        <p:spPr>
          <a:xfrm flipH="true" flipV="false" rot="0">
            <a:off x="280877" y="3767842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01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12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  <a:ea typeface="Arcade Gamer"/>
                  <a:cs typeface="Arcade Gamer"/>
                  <a:sym typeface="Arcade Gamer"/>
                </a:rPr>
                <a:t>07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3344896" y="8431210"/>
            <a:ext cx="2442301" cy="920750"/>
            <a:chOff x="0" y="0"/>
            <a:chExt cx="643240" cy="2425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43240" cy="242502"/>
            </a:xfrm>
            <a:custGeom>
              <a:avLst/>
              <a:gdLst/>
              <a:ahLst/>
              <a:cxnLst/>
              <a:rect r="r" b="b" t="t" l="l"/>
              <a:pathLst>
                <a:path h="242502" w="643240">
                  <a:moveTo>
                    <a:pt x="121251" y="0"/>
                  </a:moveTo>
                  <a:lnTo>
                    <a:pt x="521989" y="0"/>
                  </a:lnTo>
                  <a:cubicBezTo>
                    <a:pt x="588954" y="0"/>
                    <a:pt x="643240" y="54286"/>
                    <a:pt x="643240" y="121251"/>
                  </a:cubicBezTo>
                  <a:lnTo>
                    <a:pt x="643240" y="121251"/>
                  </a:lnTo>
                  <a:cubicBezTo>
                    <a:pt x="643240" y="188216"/>
                    <a:pt x="588954" y="242502"/>
                    <a:pt x="521989" y="242502"/>
                  </a:cubicBezTo>
                  <a:lnTo>
                    <a:pt x="121251" y="242502"/>
                  </a:lnTo>
                  <a:cubicBezTo>
                    <a:pt x="54286" y="242502"/>
                    <a:pt x="0" y="188216"/>
                    <a:pt x="0" y="121251"/>
                  </a:cubicBezTo>
                  <a:lnTo>
                    <a:pt x="0" y="121251"/>
                  </a:lnTo>
                  <a:cubicBezTo>
                    <a:pt x="0" y="54286"/>
                    <a:pt x="54286" y="0"/>
                    <a:pt x="121251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43240" cy="2901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20" action="ppaction://hlinksldjump"/>
                </a:rPr>
                <a:t>Back to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ea typeface="Arcade Gamer"/>
                  <a:cs typeface="Arcade Gamer"/>
                  <a:sym typeface="Arcade Gamer"/>
                  <a:hlinkClick r:id="rId20" action="ppaction://hlinksldjump"/>
                </a:rPr>
                <a:t>Agenda Page</a:t>
              </a: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21"/>
          <a:srcRect l="0" t="0" r="0" b="0"/>
          <a:stretch>
            <a:fillRect/>
          </a:stretch>
        </p:blipFill>
        <p:spPr>
          <a:xfrm flipH="false" flipV="false" rot="0">
            <a:off x="16527434" y="5098352"/>
            <a:ext cx="978075" cy="934061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616805" y="1203636"/>
            <a:ext cx="10810135" cy="2093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61"/>
              </a:lnSpc>
            </a:pPr>
            <a:r>
              <a:rPr lang="en-US" sz="7108">
                <a:solidFill>
                  <a:srgbClr val="FF63D8"/>
                </a:solidFill>
                <a:latin typeface="Arcade Gamer"/>
                <a:ea typeface="Arcade Gamer"/>
                <a:cs typeface="Arcade Gamer"/>
                <a:sym typeface="Arcade Gamer"/>
              </a:rPr>
              <a:t>NAIVE BAYES CLASSIFICATION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DAGQT-Sja90</dc:identifier>
  <dcterms:modified xsi:type="dcterms:W3CDTF">2011-08-01T06:04:30Z</dcterms:modified>
  <cp:revision>1</cp:revision>
  <dc:title>Black Neon Green Neon Pink Trendy Illustrative Creative Presentation</dc:title>
</cp:coreProperties>
</file>